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6" r:id="rId3"/>
    <p:sldId id="289" r:id="rId5"/>
    <p:sldId id="290" r:id="rId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24E8-4B2D-4D53-95FC-9FA7392C75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24E8-4B2D-4D53-95FC-9FA7392C75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24E8-4B2D-4D53-95FC-9FA7392C75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4802983"/>
            <a:ext cx="9521371" cy="1069293"/>
          </a:xfrm>
        </p:spPr>
        <p:txBody>
          <a:bodyPr anchor="ctr">
            <a:normAutofit/>
          </a:bodyPr>
          <a:lstStyle>
            <a:lvl1pPr algn="ctr">
              <a:defRPr sz="5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12685" y="5872276"/>
            <a:ext cx="9144000" cy="476476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854813" y="264664"/>
            <a:ext cx="4482374" cy="4262270"/>
            <a:chOff x="3854813" y="207818"/>
            <a:chExt cx="4482374" cy="426227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54813" y="207818"/>
              <a:ext cx="4482374" cy="4262270"/>
            </a:xfrm>
            <a:prstGeom prst="rect">
              <a:avLst/>
            </a:prstGeom>
          </p:spPr>
        </p:pic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5080589" y="1322981"/>
              <a:ext cx="2030822" cy="20319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5162262" y="1404699"/>
              <a:ext cx="1867476" cy="1868509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162262" y="1934134"/>
            <a:ext cx="1867476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+mj-lt"/>
                <a:ea typeface="华文细黑" panose="02010600040101010101" pitchFamily="2" charset="-122"/>
              </a:rPr>
              <a:t>2017</a:t>
            </a:r>
            <a:endParaRPr lang="zh-CN" altLang="en-US" sz="5400" dirty="0">
              <a:solidFill>
                <a:schemeClr val="bg1"/>
              </a:solidFill>
              <a:latin typeface="+mj-lt"/>
              <a:ea typeface="华文细黑" panose="0201060004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597497" y="2665307"/>
            <a:ext cx="2691989" cy="1513765"/>
            <a:chOff x="8418860" y="2665307"/>
            <a:chExt cx="2691989" cy="1513765"/>
          </a:xfrm>
        </p:grpSpPr>
        <p:grpSp>
          <p:nvGrpSpPr>
            <p:cNvPr id="13" name="组合 12"/>
            <p:cNvGrpSpPr/>
            <p:nvPr/>
          </p:nvGrpSpPr>
          <p:grpSpPr>
            <a:xfrm>
              <a:off x="8418860" y="2665307"/>
              <a:ext cx="1563455" cy="1486683"/>
              <a:chOff x="3854813" y="207818"/>
              <a:chExt cx="4482374" cy="426227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19" name="Oval 5"/>
              <p:cNvSpPr>
                <a:spLocks noChangeArrowheads="1"/>
              </p:cNvSpPr>
              <p:nvPr/>
            </p:nvSpPr>
            <p:spPr bwMode="auto">
              <a:xfrm>
                <a:off x="5080588" y="1322982"/>
                <a:ext cx="2030822" cy="203194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10391411" y="3494961"/>
              <a:ext cx="719438" cy="684111"/>
              <a:chOff x="3854813" y="207818"/>
              <a:chExt cx="4482374" cy="426227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16" name="Oval 5"/>
              <p:cNvSpPr>
                <a:spLocks noChangeArrowheads="1"/>
              </p:cNvSpPr>
              <p:nvPr/>
            </p:nvSpPr>
            <p:spPr bwMode="auto">
              <a:xfrm>
                <a:off x="5080589" y="1322981"/>
                <a:ext cx="2030822" cy="20319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 flipH="1">
            <a:off x="902514" y="2665307"/>
            <a:ext cx="2691989" cy="1513765"/>
            <a:chOff x="723877" y="2529866"/>
            <a:chExt cx="2691989" cy="1513765"/>
          </a:xfrm>
        </p:grpSpPr>
        <p:grpSp>
          <p:nvGrpSpPr>
            <p:cNvPr id="22" name="组合 21"/>
            <p:cNvGrpSpPr/>
            <p:nvPr/>
          </p:nvGrpSpPr>
          <p:grpSpPr>
            <a:xfrm>
              <a:off x="723877" y="2529866"/>
              <a:ext cx="1563455" cy="1486683"/>
              <a:chOff x="3854813" y="207818"/>
              <a:chExt cx="4482374" cy="4262270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28" name="Oval 5"/>
              <p:cNvSpPr>
                <a:spLocks noChangeArrowheads="1"/>
              </p:cNvSpPr>
              <p:nvPr/>
            </p:nvSpPr>
            <p:spPr bwMode="auto">
              <a:xfrm>
                <a:off x="5080589" y="1322981"/>
                <a:ext cx="2030822" cy="20319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696428" y="3359520"/>
              <a:ext cx="719438" cy="684111"/>
              <a:chOff x="3854813" y="207818"/>
              <a:chExt cx="4482374" cy="4262270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25" name="Oval 5"/>
              <p:cNvSpPr>
                <a:spLocks noChangeArrowheads="1"/>
              </p:cNvSpPr>
              <p:nvPr/>
            </p:nvSpPr>
            <p:spPr bwMode="auto">
              <a:xfrm>
                <a:off x="5080589" y="1322981"/>
                <a:ext cx="2030822" cy="20319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26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30" name="直接连接符 29"/>
          <p:cNvCxnSpPr/>
          <p:nvPr/>
        </p:nvCxnSpPr>
        <p:spPr>
          <a:xfrm>
            <a:off x="5512681" y="4646664"/>
            <a:ext cx="1166638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030561" y="4812918"/>
            <a:ext cx="2130879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29067"/>
            <a:ext cx="10515600" cy="557509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768158" y="2504285"/>
            <a:ext cx="2655684" cy="1135062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768158" y="3741093"/>
            <a:ext cx="2655684" cy="461508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854813" y="264664"/>
            <a:ext cx="4482374" cy="4262270"/>
            <a:chOff x="3854813" y="207818"/>
            <a:chExt cx="4482374" cy="426227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54813" y="207818"/>
              <a:ext cx="4482374" cy="4262270"/>
            </a:xfrm>
            <a:prstGeom prst="rect">
              <a:avLst/>
            </a:prstGeom>
          </p:spPr>
        </p:pic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5080589" y="1322981"/>
              <a:ext cx="2030822" cy="20319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5162262" y="1404699"/>
              <a:ext cx="1867476" cy="1868509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162262" y="1934134"/>
            <a:ext cx="1867476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+mj-lt"/>
                <a:ea typeface="华文细黑" panose="02010600040101010101" pitchFamily="2" charset="-122"/>
              </a:rPr>
              <a:t>2017</a:t>
            </a:r>
            <a:endParaRPr lang="zh-CN" altLang="en-US" sz="5400" dirty="0">
              <a:solidFill>
                <a:schemeClr val="bg1"/>
              </a:solidFill>
              <a:latin typeface="+mj-lt"/>
              <a:ea typeface="华文细黑" panose="0201060004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597497" y="2665307"/>
            <a:ext cx="2691989" cy="1513765"/>
            <a:chOff x="8418860" y="2665307"/>
            <a:chExt cx="2691989" cy="1513765"/>
          </a:xfrm>
        </p:grpSpPr>
        <p:grpSp>
          <p:nvGrpSpPr>
            <p:cNvPr id="37" name="组合 36"/>
            <p:cNvGrpSpPr/>
            <p:nvPr/>
          </p:nvGrpSpPr>
          <p:grpSpPr>
            <a:xfrm>
              <a:off x="8418860" y="2665307"/>
              <a:ext cx="1563455" cy="1486683"/>
              <a:chOff x="3854813" y="207818"/>
              <a:chExt cx="4482374" cy="4262270"/>
            </a:xfrm>
          </p:grpSpPr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43" name="Oval 5"/>
              <p:cNvSpPr>
                <a:spLocks noChangeArrowheads="1"/>
              </p:cNvSpPr>
              <p:nvPr/>
            </p:nvSpPr>
            <p:spPr bwMode="auto">
              <a:xfrm>
                <a:off x="5080588" y="1322982"/>
                <a:ext cx="2030822" cy="203194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10391411" y="3494961"/>
              <a:ext cx="719438" cy="684111"/>
              <a:chOff x="3854813" y="207818"/>
              <a:chExt cx="4482374" cy="4262270"/>
            </a:xfrm>
          </p:grpSpPr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40" name="Oval 5"/>
              <p:cNvSpPr>
                <a:spLocks noChangeArrowheads="1"/>
              </p:cNvSpPr>
              <p:nvPr/>
            </p:nvSpPr>
            <p:spPr bwMode="auto">
              <a:xfrm>
                <a:off x="5080589" y="1322981"/>
                <a:ext cx="2030822" cy="20319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 flipH="1">
            <a:off x="902514" y="2665307"/>
            <a:ext cx="2691989" cy="1513765"/>
            <a:chOff x="723877" y="2529866"/>
            <a:chExt cx="2691989" cy="1513765"/>
          </a:xfrm>
        </p:grpSpPr>
        <p:grpSp>
          <p:nvGrpSpPr>
            <p:cNvPr id="46" name="组合 45"/>
            <p:cNvGrpSpPr/>
            <p:nvPr/>
          </p:nvGrpSpPr>
          <p:grpSpPr>
            <a:xfrm>
              <a:off x="723877" y="2529866"/>
              <a:ext cx="1563455" cy="1486683"/>
              <a:chOff x="3854813" y="207818"/>
              <a:chExt cx="4482374" cy="4262270"/>
            </a:xfrm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52" name="Oval 5"/>
              <p:cNvSpPr>
                <a:spLocks noChangeArrowheads="1"/>
              </p:cNvSpPr>
              <p:nvPr/>
            </p:nvSpPr>
            <p:spPr bwMode="auto">
              <a:xfrm>
                <a:off x="5080589" y="1322981"/>
                <a:ext cx="2030822" cy="20319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696428" y="3359520"/>
              <a:ext cx="719438" cy="684111"/>
              <a:chOff x="3854813" y="207818"/>
              <a:chExt cx="4482374" cy="4262270"/>
            </a:xfrm>
          </p:grpSpPr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854813" y="207818"/>
                <a:ext cx="4482374" cy="4262270"/>
              </a:xfrm>
              <a:prstGeom prst="rect">
                <a:avLst/>
              </a:prstGeom>
            </p:spPr>
          </p:pic>
          <p:sp>
            <p:nvSpPr>
              <p:cNvPr id="49" name="Oval 5"/>
              <p:cNvSpPr>
                <a:spLocks noChangeArrowheads="1"/>
              </p:cNvSpPr>
              <p:nvPr/>
            </p:nvSpPr>
            <p:spPr bwMode="auto">
              <a:xfrm>
                <a:off x="5080589" y="1322981"/>
                <a:ext cx="2030822" cy="20319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50" name="Oval 5"/>
              <p:cNvSpPr>
                <a:spLocks noChangeArrowheads="1"/>
              </p:cNvSpPr>
              <p:nvPr/>
            </p:nvSpPr>
            <p:spPr bwMode="auto">
              <a:xfrm>
                <a:off x="5162262" y="1404699"/>
                <a:ext cx="1867476" cy="1868509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54" name="直接连接符 53"/>
          <p:cNvCxnSpPr/>
          <p:nvPr/>
        </p:nvCxnSpPr>
        <p:spPr>
          <a:xfrm>
            <a:off x="5512681" y="4646664"/>
            <a:ext cx="1166638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5030561" y="4812918"/>
            <a:ext cx="2130879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8600" y="4848226"/>
            <a:ext cx="7274800" cy="690308"/>
          </a:xfrm>
        </p:spPr>
        <p:txBody>
          <a:bodyPr anchor="ctr" anchorCtr="0"/>
          <a:lstStyle>
            <a:lvl1pPr algn="dist"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1946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  <p:sp>
        <p:nvSpPr>
          <p:cNvPr id="60" name="内容占位符 59"/>
          <p:cNvSpPr>
            <a:spLocks noGrp="1"/>
          </p:cNvSpPr>
          <p:nvPr>
            <p:ph sz="quarter" idx="13" hasCustomPrompt="1"/>
          </p:nvPr>
        </p:nvSpPr>
        <p:spPr>
          <a:xfrm>
            <a:off x="3441902" y="5576888"/>
            <a:ext cx="5308197" cy="412750"/>
          </a:xfrm>
        </p:spPr>
        <p:txBody>
          <a:bodyPr/>
          <a:lstStyle>
            <a:lvl1pPr marL="0" indent="0" algn="dist">
              <a:buNone/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61" name="内容占位符 59"/>
          <p:cNvSpPr>
            <a:spLocks noGrp="1"/>
          </p:cNvSpPr>
          <p:nvPr>
            <p:ph sz="quarter" idx="14" hasCustomPrompt="1"/>
          </p:nvPr>
        </p:nvSpPr>
        <p:spPr>
          <a:xfrm>
            <a:off x="4798724" y="6027992"/>
            <a:ext cx="2594552" cy="412750"/>
          </a:xfrm>
        </p:spPr>
        <p:txBody>
          <a:bodyPr/>
          <a:lstStyle>
            <a:lvl1pPr marL="0" indent="0" algn="dist">
              <a:buNone/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456246" y="1369570"/>
            <a:ext cx="295544" cy="29554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latin typeface="+mj-ea"/>
                <a:ea typeface="+mj-ea"/>
              </a:rPr>
              <a:t>2</a:t>
            </a:r>
            <a:endParaRPr lang="zh-CN" altLang="en-US" sz="1800" dirty="0">
              <a:latin typeface="+mj-ea"/>
              <a:ea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784234" y="1369570"/>
            <a:ext cx="295544" cy="2955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latin typeface="+mj-ea"/>
                <a:ea typeface="+mj-ea"/>
              </a:rPr>
              <a:t>0</a:t>
            </a:r>
            <a:endParaRPr lang="zh-CN" altLang="en-US" sz="1800" dirty="0">
              <a:latin typeface="+mj-ea"/>
              <a:ea typeface="+mj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12221" y="1369570"/>
            <a:ext cx="295544" cy="2955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latin typeface="+mj-ea"/>
                <a:ea typeface="+mj-ea"/>
              </a:rPr>
              <a:t>1</a:t>
            </a:r>
            <a:endParaRPr lang="zh-CN" altLang="en-US" sz="1800" dirty="0">
              <a:latin typeface="+mj-ea"/>
              <a:ea typeface="+mj-ea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40209" y="1369570"/>
            <a:ext cx="295544" cy="2955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latin typeface="+mj-ea"/>
                <a:ea typeface="+mj-ea"/>
              </a:rPr>
              <a:t>7</a:t>
            </a:r>
            <a:endParaRPr lang="zh-CN" altLang="en-US" sz="1800" dirty="0"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787400"/>
            <a:ext cx="4165200" cy="1600200"/>
          </a:xfrm>
        </p:spPr>
        <p:txBody>
          <a:bodyPr anchor="t" anchorCtr="0"/>
          <a:lstStyle>
            <a:lvl1pPr algn="l"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874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3876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029370" y="365125"/>
            <a:ext cx="1324429" cy="5811838"/>
          </a:xfrm>
        </p:spPr>
        <p:txBody>
          <a:bodyPr vert="eaVert">
            <a:normAutofit/>
          </a:bodyPr>
          <a:lstStyle>
            <a:lvl1pPr algn="l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8987971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7C06B-2840-4EDB-A092-2CDC872481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6A626-EEAD-401B-A6D6-67CAE32C8F8F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zh-CN" altLang="en-US" sz="4000" b="1">
                <a:solidFill>
                  <a:schemeClr val="accent3"/>
                </a:solidFill>
              </a:rPr>
              <a:t>四川洁承环境科技有限公司</a:t>
            </a:r>
            <a:endParaRPr lang="zh-CN" altLang="en-US" sz="4000" b="1">
              <a:solidFill>
                <a:schemeClr val="accent3"/>
              </a:solidFill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r>
              <a:rPr lang="zh-CN" altLang="en-US" sz="2800">
                <a:solidFill>
                  <a:schemeClr val="accent3"/>
                </a:solidFill>
              </a:rPr>
              <a:t>应届生招聘</a:t>
            </a:r>
            <a:endParaRPr lang="zh-CN" altLang="en-US" sz="2800">
              <a:solidFill>
                <a:schemeClr val="accent3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公司简介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691640"/>
            <a:ext cx="10515600" cy="4844415"/>
          </a:xfrm>
        </p:spPr>
        <p:txBody>
          <a:bodyPr>
            <a:normAutofit fontScale="30000"/>
          </a:bodyPr>
          <a:lstStyle/>
          <a:p>
            <a:pPr marL="0" indent="0">
              <a:buNone/>
            </a:pPr>
            <a:r>
              <a:rPr lang="en-US" altLang="zh-CN"/>
              <a:t>                  </a:t>
            </a:r>
            <a:r>
              <a:rPr lang="en-US" altLang="zh-CN" sz="6000">
                <a:latin typeface="微软雅黑" panose="020B0503020204020204" charset="-122"/>
                <a:ea typeface="微软雅黑" panose="020B0503020204020204" charset="-122"/>
              </a:rPr>
              <a:t>四川洁承环境科技有限公司成立于2013年，主要经营水和废水、空气和废气、土壤、固体废弃物、微生物、环境噪声与振动、电离辐射、民用建筑工程室内环境污染控制检测等第三方检测业务。</a:t>
            </a:r>
            <a:endParaRPr lang="en-US" altLang="zh-CN" sz="600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en-US" altLang="zh-CN" sz="6000">
                <a:latin typeface="微软雅黑" panose="020B0503020204020204" charset="-122"/>
                <a:ea typeface="微软雅黑" panose="020B0503020204020204" charset="-122"/>
              </a:rPr>
              <a:t>       公司总面积2500平方米，其中实验室占地面积1800平方米，辅助用房700平方米，房屋固定资产原值1800余万元。拥有技术人员45人，其中拥有工程师技术职称5人。主要技术负责人具有50年环境监测工作经验。实验室配备了ICP-MS电感耦合等离子体质谱仪、ICP-OES电感耦合等离子体发射光谱仪、气相色谱-质谱仪、气相色谱、离子色谱、高效液相色谱仪、原子荧光光谱仪、石墨炉原子吸收分光光度计、火焰原子吸收分光光度计、紫外-可见分光光度计等环境检测专业科研实验设备。</a:t>
            </a:r>
            <a:endParaRPr lang="en-US" altLang="zh-CN" sz="600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en-US" altLang="zh-CN" sz="6000">
                <a:latin typeface="微软雅黑" panose="020B0503020204020204" charset="-122"/>
                <a:ea typeface="微软雅黑" panose="020B0503020204020204" charset="-122"/>
              </a:rPr>
              <a:t>       公司自2013年成立以来，积极发展、扩项。目前共取得了水和废水154项，空气和废气92项，土壤、底质62项，固体废弃物93项， 噪声和振动6项、电离辐射3项。2014年取得了四川省计量认证证书、《四川省社会环境监测机构业务能力认定证书》。同时取得了水和废水58项、空气和废气32项、土壤、底质和固体废弃物6项、噪声和振动5项；2015年取得了民用建筑工程室内环境污染控制检测。同时扩项至水和废水64项、空气和废气56项、土壤、底质和固体废弃物6项、噪声和振动6项、电离辐射2项；2016年再次扩项水和废水76项、空气和废气34项、土壤，底质和固体废弃物63 项。</a:t>
            </a:r>
            <a:endParaRPr lang="en-US" altLang="zh-CN" sz="600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en-US" altLang="zh-CN" sz="6000">
                <a:latin typeface="微软雅黑" panose="020B0503020204020204" charset="-122"/>
                <a:ea typeface="微软雅黑" panose="020B0503020204020204" charset="-122"/>
              </a:rPr>
              <a:t>       公司一直秉承“科学、公正、准确、诚信”的质量方针，坚持客户至上、热忱服务的原则，坚持对每一个顾客负责，对每一个数据负责的工作态度；公司聘请四川省环境监测总站资深专家，专业指导核心检测技术，拥有雄厚的综合实力，业务能力已形成了覆盖全川区域的趋势。</a:t>
            </a:r>
            <a:endParaRPr lang="en-US" altLang="zh-CN" sz="60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4748162" y="528069"/>
            <a:ext cx="2696947" cy="923330"/>
          </a:xfrm>
          <a:prstGeom prst="rect">
            <a:avLst/>
          </a:prstGeom>
          <a:noFill/>
        </p:spPr>
        <p:txBody>
          <a:bodyPr wrap="square" rtlCol="0" anchor="ctr" anchorCtr="0">
            <a:normAutofit fontScale="90000"/>
          </a:bodyPr>
          <a:lstStyle/>
          <a:p>
            <a:pPr algn="dist"/>
            <a:r>
              <a:rPr lang="zh-CN" altLang="en-US" sz="5400" b="1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招聘岗位</a:t>
            </a:r>
            <a:endParaRPr lang="zh-CN" altLang="en-US" sz="5400" b="1">
              <a:solidFill>
                <a:schemeClr val="accent3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8820" y="1706245"/>
            <a:ext cx="11523980" cy="4959350"/>
            <a:chOff x="3244" y="3575"/>
            <a:chExt cx="16254" cy="6994"/>
          </a:xfrm>
        </p:grpSpPr>
        <p:sp>
          <p:nvSpPr>
            <p:cNvPr id="77" name="文本框 76"/>
            <p:cNvSpPr txBox="1"/>
            <p:nvPr>
              <p:custDataLst>
                <p:tags r:id="rId2"/>
              </p:custDataLst>
            </p:nvPr>
          </p:nvSpPr>
          <p:spPr>
            <a:xfrm>
              <a:off x="9252" y="3575"/>
              <a:ext cx="10246" cy="6993"/>
            </a:xfrm>
            <a:prstGeom prst="rect">
              <a:avLst/>
            </a:prstGeom>
          </p:spPr>
          <p:txBody>
            <a:bodyPr wrap="square" anchor="ctr" anchorCtr="0"/>
            <a:lstStyle>
              <a:defPPr>
                <a:defRPr lang="zh-CN"/>
              </a:defPPr>
              <a:lvl1pPr>
                <a:defRPr i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1600" b="1" i="0" dirty="0">
                  <a:latin typeface="微软雅黑" panose="020B0503020204020204" charset="-122"/>
                  <a:ea typeface="微软雅黑" panose="020B0503020204020204" charset="-122"/>
                </a:rPr>
                <a:t>岗位职责</a:t>
              </a:r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1.负责环境监测领域项目（如大气、水质、土壤、噪声等）监测与采样工作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2.负责提前准备采样工具及设备，采样设备的日常维护与保养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3.按照相关检测标准与操作规程安全有效的进行抽样与现场检测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4.认真、如实填写现场原始记录表，及时反馈质量信息，按时送达实验室，保证检测数据真实、准确、有效。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5.编写报告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任职要求：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1.大专及以上学历，环境科学、环境工程、应用化学等相关专业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2.基本了解和掌握环境监测相关原理和方法，熟悉环境采样安全管理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3.有环保局、环境监测站或检测行业环境采样工作经验优先考虑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4.工作适应性强，接受短期出差，服从管理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5.有较强的沟通、协调能力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i="0" dirty="0">
                  <a:latin typeface="微软雅黑" panose="020B0503020204020204" charset="-122"/>
                  <a:ea typeface="微软雅黑" panose="020B0503020204020204" charset="-122"/>
                </a:rPr>
                <a:t>6.工资构成：基本工资+岗位工资+绩效</a:t>
              </a:r>
              <a:endParaRPr lang="zh-CN" altLang="en-US" sz="1600" i="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8" name="文本框 77"/>
            <p:cNvSpPr txBox="1"/>
            <p:nvPr>
              <p:custDataLst>
                <p:tags r:id="rId3"/>
              </p:custDataLst>
            </p:nvPr>
          </p:nvSpPr>
          <p:spPr>
            <a:xfrm>
              <a:off x="3244" y="3576"/>
              <a:ext cx="4465" cy="6993"/>
            </a:xfrm>
            <a:prstGeom prst="rect">
              <a:avLst/>
            </a:prstGeom>
          </p:spPr>
          <p:txBody>
            <a:bodyPr wrap="square" anchor="ctr" anchorCtr="0"/>
            <a:lstStyle>
              <a:defPPr>
                <a:defRPr lang="zh-CN"/>
              </a:defPPr>
              <a:lvl1pPr>
                <a:defRPr i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400" b="1" i="0" dirty="0">
                  <a:latin typeface="微软雅黑" panose="020B0503020204020204" charset="-122"/>
                  <a:ea typeface="微软雅黑" panose="020B0503020204020204" charset="-122"/>
                </a:rPr>
                <a:t>环境检测员</a:t>
              </a:r>
              <a:endParaRPr lang="zh-CN" altLang="en-US" sz="2400" b="1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4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i="0" dirty="0">
                  <a:latin typeface="微软雅黑" panose="020B0503020204020204" charset="-122"/>
                  <a:ea typeface="微软雅黑" panose="020B0503020204020204" charset="-122"/>
                </a:rPr>
                <a:t>待遇：五险  餐补</a:t>
              </a:r>
              <a:endParaRPr lang="zh-CN" altLang="en-US" sz="20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0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i="0" dirty="0">
                  <a:latin typeface="微软雅黑" panose="020B0503020204020204" charset="-122"/>
                  <a:ea typeface="微软雅黑" panose="020B0503020204020204" charset="-122"/>
                </a:rPr>
                <a:t>职位月薪：2000-4000元</a:t>
              </a:r>
              <a:endParaRPr lang="zh-CN" altLang="en-US" sz="20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0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i="0" dirty="0">
                  <a:latin typeface="微软雅黑" panose="020B0503020204020204" charset="-122"/>
                  <a:ea typeface="微软雅黑" panose="020B0503020204020204" charset="-122"/>
                </a:rPr>
                <a:t>工作地点：成都金牛区</a:t>
              </a:r>
              <a:endParaRPr lang="zh-CN" altLang="en-US" sz="20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000" i="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i="0" dirty="0">
                  <a:latin typeface="微软雅黑" panose="020B0503020204020204" charset="-122"/>
                  <a:ea typeface="微软雅黑" panose="020B0503020204020204" charset="-122"/>
                </a:rPr>
                <a:t>招聘人数：10人</a:t>
              </a:r>
              <a:endParaRPr lang="zh-CN" altLang="en-US" sz="2000" i="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64360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64360"/>
  <p:tag name="KSO_WM_UNIT_TYPE" val="a"/>
  <p:tag name="KSO_WM_UNIT_INDEX" val="1"/>
  <p:tag name="KSO_WM_UNIT_ID" val="custom20164360_7*a*1"/>
  <p:tag name="KSO_WM_UNIT_LAYERLEVEL" val="1"/>
  <p:tag name="KSO_WM_UNIT_VALUE" val="4"/>
  <p:tag name="KSO_WM_UNIT_ISCONTENTSTITLE" val="0"/>
  <p:tag name="KSO_WM_UNIT_HIGHLIGHT" val="0"/>
  <p:tag name="KSO_WM_UNIT_COMPATIBLE" val="0"/>
  <p:tag name="KSO_WM_UNIT_CLEAR" val="0"/>
  <p:tag name="KSO_WM_UNIT_PRESET_TEXT" val="目录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64360"/>
  <p:tag name="KSO_WM_UNIT_TYPE" val="l_h_f"/>
  <p:tag name="KSO_WM_UNIT_INDEX" val="1_2_1"/>
  <p:tag name="KSO_WM_UNIT_ID" val="custom20164360_7*l_h_f*1_2_1"/>
  <p:tag name="KSO_WM_UNIT_LAYERLEVEL" val="1_1_1"/>
  <p:tag name="KSO_WM_UNIT_VALUE" val="13"/>
  <p:tag name="KSO_WM_UNIT_HIGHLIGHT" val="0"/>
  <p:tag name="KSO_WM_UNIT_COMPATIBLE" val="0"/>
  <p:tag name="KSO_WM_UNIT_CLEAR" val="0"/>
  <p:tag name="KSO_WM_UNIT_PRESET_TEXT_INDEX" val="4"/>
  <p:tag name="KSO_WM_UNIT_PRESET_TEXT_LEN" val="26"/>
  <p:tag name="KSO_WM_UNIT_BIND_DECORATION_IDS" val="custom20164360_7*i*9;custom20164360_7*l_i*1_6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64360"/>
  <p:tag name="KSO_WM_UNIT_TYPE" val="l_h_f"/>
  <p:tag name="KSO_WM_UNIT_INDEX" val="1_1_1"/>
  <p:tag name="KSO_WM_UNIT_ID" val="custom20164360_7*l_h_f*1_1_1"/>
  <p:tag name="KSO_WM_UNIT_LAYERLEVEL" val="1_1_1"/>
  <p:tag name="KSO_WM_UNIT_VALUE" val="13"/>
  <p:tag name="KSO_WM_UNIT_HIGHLIGHT" val="0"/>
  <p:tag name="KSO_WM_UNIT_COMPATIBLE" val="0"/>
  <p:tag name="KSO_WM_UNIT_CLEAR" val="0"/>
  <p:tag name="KSO_WM_UNIT_PRESET_TEXT_INDEX" val="4"/>
  <p:tag name="KSO_WM_UNIT_PRESET_TEXT_LEN" val="26"/>
  <p:tag name="KSO_WM_UNIT_BIND_DECORATION_IDS" val="custom20164360_7*i*2;custom20164360_7*l_i*1_3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TEMPLATE_CATEGORY" val="custom"/>
  <p:tag name="KSO_WM_TEMPLATE_INDEX" val="20164360"/>
  <p:tag name="KSO_WM_TAG_VERSION" val="1.0"/>
  <p:tag name="KSO_WM_SLIDE_ID" val="custom20164360_7"/>
  <p:tag name="KSO_WM_SLIDE_INDEX" val="7"/>
  <p:tag name="KSO_WM_SLIDE_ITEM_CNT" val="2"/>
  <p:tag name="KSO_WM_SLIDE_LAYOUT" val="a_b_l"/>
  <p:tag name="KSO_WM_SLIDE_LAYOUT_CNT" val="1_1_1"/>
  <p:tag name="KSO_WM_SLIDE_TYPE" val="contents"/>
  <p:tag name="KSO_WM_BEAUTIFY_FLAG" val="#wm#"/>
  <p:tag name="KSO_WM_DIAGRAM_GROUP_CODE" val="l1-1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64360"/>
</p:tagLst>
</file>

<file path=ppt/tags/tag3.xml><?xml version="1.0" encoding="utf-8"?>
<p:tagLst xmlns:p="http://schemas.openxmlformats.org/presentationml/2006/main">
  <p:tag name="KSO_WM_TEMPLATE_CATEGORY" val="custom"/>
  <p:tag name="KSO_WM_TEMPLATE_INDEX" val="20164360"/>
  <p:tag name="KSO_WM_TAG_VERSION" val="1.0"/>
  <p:tag name="KSO_WM_BEAUTIFY_FLAG" val="#wm#"/>
  <p:tag name="KSO_WM_TEMPLATE_THUMBS_INDEX" val="1、4、9、12、13、16、20、27、29、37、40、45、48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64360"/>
  <p:tag name="KSO_WM_UNIT_TYPE" val="a"/>
  <p:tag name="KSO_WM_UNIT_INDEX" val="1"/>
  <p:tag name="KSO_WM_UNIT_ID" val="custom20164360_1*a*1"/>
  <p:tag name="KSO_WM_UNIT_LAYERLEVEL" val="1"/>
  <p:tag name="KSO_WM_UNIT_VALUE" val="40"/>
  <p:tag name="KSO_WM_UNIT_ISCONTENTSTITLE" val="0"/>
  <p:tag name="KSO_WM_UNIT_HIGHLIGHT" val="0"/>
  <p:tag name="KSO_WM_UNIT_COMPATIBLE" val="0"/>
  <p:tag name="KSO_WM_UNIT_CLEAR" val="0"/>
  <p:tag name="KSO_WM_UNIT_PRESET_TEXT" val="绿色花草小清新年终汇报总结演示模板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64360"/>
  <p:tag name="KSO_WM_UNIT_TYPE" val="b"/>
  <p:tag name="KSO_WM_UNIT_INDEX" val="1"/>
  <p:tag name="KSO_WM_UNIT_ID" val="custom20164360_1*b*1"/>
  <p:tag name="KSO_WM_UNIT_LAYERLEVEL" val="1"/>
  <p:tag name="KSO_WM_UNIT_VALUE" val="29"/>
  <p:tag name="KSO_WM_UNIT_ISCONTENTSTITLE" val="0"/>
  <p:tag name="KSO_WM_UNIT_HIGHLIGHT" val="0"/>
  <p:tag name="KSO_WM_UNIT_COMPATIBLE" val="0"/>
  <p:tag name="KSO_WM_UNIT_CLEAR" val="0"/>
  <p:tag name="KSO_WM_UNIT_PRESET_TEXT" val="汇报人：XXX"/>
</p:tagLst>
</file>

<file path=ppt/tags/tag6.xml><?xml version="1.0" encoding="utf-8"?>
<p:tagLst xmlns:p="http://schemas.openxmlformats.org/presentationml/2006/main">
  <p:tag name="KSO_WM_TEMPLATE_CATEGORY" val="custom"/>
  <p:tag name="KSO_WM_TEMPLATE_INDEX" val="20164360"/>
  <p:tag name="KSO_WM_TAG_VERSION" val="1.0"/>
  <p:tag name="KSO_WM_SLIDE_ID" val="custom20164360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TEMPLATE_THUMBS_INDEX" val="1、4、9、12、13、16、20、27、29、37、40、45、48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64360"/>
  <p:tag name="KSO_WM_UNIT_TYPE" val="a"/>
  <p:tag name="KSO_WM_UNIT_INDEX" val="1"/>
  <p:tag name="KSO_WM_UNIT_ID" val="custom20164360_2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64360"/>
  <p:tag name="KSO_WM_UNIT_TYPE" val="f"/>
  <p:tag name="KSO_WM_UNIT_INDEX" val="1"/>
  <p:tag name="KSO_WM_UNIT_ID" val="custom20164360_2*f*1"/>
  <p:tag name="KSO_WM_UNIT_CLEAR" val="1"/>
  <p:tag name="KSO_WM_UNIT_LAYERLEVEL" val="1"/>
  <p:tag name="KSO_WM_UNIT_VALUE" val="429"/>
  <p:tag name="KSO_WM_UNIT_HIGHLIGHT" val="0"/>
  <p:tag name="KSO_WM_UNIT_COMPATIBLE" val="0"/>
  <p:tag name="KSO_WM_UNIT_PRESET_TEXT_INDEX" val="5"/>
  <p:tag name="KSO_WM_UNIT_PRESET_TEXT_LEN" val="464"/>
</p:tagLst>
</file>

<file path=ppt/tags/tag9.xml><?xml version="1.0" encoding="utf-8"?>
<p:tagLst xmlns:p="http://schemas.openxmlformats.org/presentationml/2006/main">
  <p:tag name="KSO_WM_TEMPLATE_CATEGORY" val="custom"/>
  <p:tag name="KSO_WM_TEMPLATE_INDEX" val="20164360"/>
  <p:tag name="KSO_WM_TAG_VERSION" val="1.0"/>
  <p:tag name="KSO_WM_SLIDE_ID" val="custom20164360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heme/theme1.xml><?xml version="1.0" encoding="utf-8"?>
<a:theme xmlns:a="http://schemas.openxmlformats.org/drawingml/2006/main" name="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B2F69"/>
      </a:accent1>
      <a:accent2>
        <a:srgbClr val="FCB534"/>
      </a:accent2>
      <a:accent3>
        <a:srgbClr val="135C41"/>
      </a:accent3>
      <a:accent4>
        <a:srgbClr val="B2C445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1129</Words>
  <Application>WPS 演示</Application>
  <PresentationFormat>宽屏</PresentationFormat>
  <Paragraphs>38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幼圆</vt:lpstr>
      <vt:lpstr>黑体</vt:lpstr>
      <vt:lpstr>Calibri</vt:lpstr>
      <vt:lpstr>微软雅黑</vt:lpstr>
      <vt:lpstr>华文细黑</vt:lpstr>
      <vt:lpstr>Office 主题​​</vt:lpstr>
      <vt:lpstr>绿色花草小清新年终汇报总结演示模板</vt:lpstr>
      <vt:lpstr>LOREM IPSUM DOLOR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2017-05-16T02:34:14Z</dcterms:created>
  <dcterms:modified xsi:type="dcterms:W3CDTF">2017-05-16T03:05:55Z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